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88" r:id="rId2"/>
    <p:sldId id="351" r:id="rId3"/>
    <p:sldId id="350" r:id="rId4"/>
    <p:sldId id="352" r:id="rId5"/>
    <p:sldId id="354" r:id="rId6"/>
    <p:sldId id="355" r:id="rId7"/>
    <p:sldId id="356" r:id="rId8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081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734" autoAdjust="0"/>
  </p:normalViewPr>
  <p:slideViewPr>
    <p:cSldViewPr>
      <p:cViewPr>
        <p:scale>
          <a:sx n="137" d="100"/>
          <a:sy n="137" d="100"/>
        </p:scale>
        <p:origin x="-672" y="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3038145" cy="461193"/>
          </a:xfrm>
          <a:prstGeom prst="rect">
            <a:avLst/>
          </a:prstGeom>
        </p:spPr>
        <p:txBody>
          <a:bodyPr vert="horz" lIns="86976" tIns="43487" rIns="86976" bIns="43487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35" y="2"/>
            <a:ext cx="3038145" cy="461193"/>
          </a:xfrm>
          <a:prstGeom prst="rect">
            <a:avLst/>
          </a:prstGeom>
        </p:spPr>
        <p:txBody>
          <a:bodyPr vert="horz" lIns="86976" tIns="43487" rIns="86976" bIns="43487" rtlCol="0"/>
          <a:lstStyle>
            <a:lvl1pPr algn="r">
              <a:defRPr sz="1100"/>
            </a:lvl1pPr>
          </a:lstStyle>
          <a:p>
            <a:fld id="{D3518665-5239-453F-92D9-82248B05D11E}" type="datetimeFigureOut">
              <a:rPr lang="en-US" smtClean="0"/>
              <a:t>6/2/2014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773358"/>
            <a:ext cx="3038145" cy="461193"/>
          </a:xfrm>
          <a:prstGeom prst="rect">
            <a:avLst/>
          </a:prstGeom>
        </p:spPr>
        <p:txBody>
          <a:bodyPr vert="horz" lIns="86976" tIns="43487" rIns="86976" bIns="43487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35" y="8773358"/>
            <a:ext cx="3038145" cy="461193"/>
          </a:xfrm>
          <a:prstGeom prst="rect">
            <a:avLst/>
          </a:prstGeom>
        </p:spPr>
        <p:txBody>
          <a:bodyPr vert="horz" lIns="86976" tIns="43487" rIns="86976" bIns="43487" rtlCol="0" anchor="b"/>
          <a:lstStyle>
            <a:lvl1pPr algn="r">
              <a:defRPr sz="1100"/>
            </a:lvl1pPr>
          </a:lstStyle>
          <a:p>
            <a:fld id="{2BD91627-3C19-40C1-9B99-B5B31EC49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9051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1942" tIns="45971" rIns="91942" bIns="4597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1804"/>
          </a:xfrm>
          <a:prstGeom prst="rect">
            <a:avLst/>
          </a:prstGeom>
        </p:spPr>
        <p:txBody>
          <a:bodyPr vert="horz" lIns="91942" tIns="45971" rIns="91942" bIns="45971" rtlCol="0"/>
          <a:lstStyle>
            <a:lvl1pPr algn="r">
              <a:defRPr sz="1200"/>
            </a:lvl1pPr>
          </a:lstStyle>
          <a:p>
            <a:fld id="{76218B12-645F-4A73-9B1E-A56F90B78434}" type="datetimeFigureOut">
              <a:rPr lang="en-US" smtClean="0"/>
              <a:t>6/2/2014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693738"/>
            <a:ext cx="4618038" cy="3462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42" tIns="45971" rIns="91942" bIns="459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</p:spPr>
        <p:txBody>
          <a:bodyPr vert="horz" lIns="91942" tIns="45971" rIns="91942" bIns="4597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37840" cy="461804"/>
          </a:xfrm>
          <a:prstGeom prst="rect">
            <a:avLst/>
          </a:prstGeom>
        </p:spPr>
        <p:txBody>
          <a:bodyPr vert="horz" lIns="91942" tIns="45971" rIns="91942" bIns="4597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772668"/>
            <a:ext cx="3037840" cy="461804"/>
          </a:xfrm>
          <a:prstGeom prst="rect">
            <a:avLst/>
          </a:prstGeom>
        </p:spPr>
        <p:txBody>
          <a:bodyPr vert="horz" lIns="91942" tIns="45971" rIns="91942" bIns="45971" rtlCol="0" anchor="b"/>
          <a:lstStyle>
            <a:lvl1pPr algn="r">
              <a:defRPr sz="1200"/>
            </a:lvl1pPr>
          </a:lstStyle>
          <a:p>
            <a:fld id="{68994BFC-8744-4198-A0FF-0B155E9C0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147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2228">
              <a:defRPr/>
            </a:pPr>
            <a:endParaRPr lang="en-US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68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555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277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164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102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182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978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206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521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443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142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924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275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1066800"/>
            <a:ext cx="9144000" cy="14478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/>
            <a:r>
              <a:rPr lang="en-US" sz="4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Current Year Financials</a:t>
            </a:r>
          </a:p>
          <a:p>
            <a:pPr marL="457200"/>
            <a:r>
              <a:rPr lang="en-US" sz="4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Update</a:t>
            </a:r>
            <a:endParaRPr lang="en-US" sz="4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562600" y="533400"/>
            <a:ext cx="3048000" cy="3048000"/>
            <a:chOff x="1936941" y="1093438"/>
            <a:chExt cx="5270117" cy="5270117"/>
          </a:xfrm>
        </p:grpSpPr>
        <p:sp>
          <p:nvSpPr>
            <p:cNvPr id="12" name="Block Arc 11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11880000"/>
                <a:gd name="adj2" fmla="val 1620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Block Arc 12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7560000"/>
                <a:gd name="adj2" fmla="val 1188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Block Arc 13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3240000"/>
                <a:gd name="adj2" fmla="val 756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Block Arc 14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20520000"/>
                <a:gd name="adj2" fmla="val 324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Block Arc 15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16200000"/>
                <a:gd name="adj2" fmla="val 2052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5999" y="1442496"/>
              <a:ext cx="4572000" cy="45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9095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Year Revenue Shortfall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Revenues ($</a:t>
            </a:r>
            <a:r>
              <a:rPr lang="en-US" dirty="0" smtClean="0"/>
              <a:t>676K</a:t>
            </a:r>
            <a:r>
              <a:rPr lang="en-US" dirty="0" smtClean="0"/>
              <a:t>)</a:t>
            </a:r>
          </a:p>
          <a:p>
            <a:pPr lvl="1"/>
            <a:r>
              <a:rPr lang="en-US" dirty="0"/>
              <a:t>Salary Supplement</a:t>
            </a:r>
          </a:p>
          <a:p>
            <a:pPr lvl="1"/>
            <a:r>
              <a:rPr lang="en-US" dirty="0"/>
              <a:t>Enrollment </a:t>
            </a:r>
            <a:r>
              <a:rPr lang="en-US" dirty="0" smtClean="0"/>
              <a:t>(Revised March </a:t>
            </a:r>
            <a:r>
              <a:rPr lang="en-US" dirty="0" smtClean="0"/>
              <a:t>31 ADM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 Sales </a:t>
            </a:r>
            <a:r>
              <a:rPr lang="en-US" dirty="0" smtClean="0"/>
              <a:t>Tax</a:t>
            </a:r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Recommended Action:</a:t>
            </a:r>
          </a:p>
          <a:p>
            <a:r>
              <a:rPr lang="en-US" dirty="0" smtClean="0"/>
              <a:t>10% Operational Holdback Reserves $832K</a:t>
            </a:r>
          </a:p>
          <a:p>
            <a:pPr lvl="1"/>
            <a:r>
              <a:rPr lang="en-US" dirty="0" smtClean="0"/>
              <a:t> Retained specifically for this circumstance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7556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Lapse and Fund Balance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0780957"/>
              </p:ext>
            </p:extLst>
          </p:nvPr>
        </p:nvGraphicFramePr>
        <p:xfrm>
          <a:off x="152401" y="1600200"/>
          <a:ext cx="8610600" cy="194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2199"/>
                <a:gridCol w="1066801"/>
                <a:gridCol w="1219200"/>
                <a:gridCol w="2057400"/>
                <a:gridCol w="1905000"/>
              </a:tblGrid>
              <a:tr h="457200">
                <a:tc>
                  <a:txBody>
                    <a:bodyPr/>
                    <a:lstStyle/>
                    <a:p>
                      <a:r>
                        <a:rPr lang="en-US" dirty="0" smtClean="0"/>
                        <a:t>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FY</a:t>
                      </a:r>
                      <a:r>
                        <a:rPr lang="en-US" baseline="0" dirty="0" smtClean="0"/>
                        <a:t> 2012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FY 2013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Projected</a:t>
                      </a:r>
                      <a:r>
                        <a:rPr lang="en-US" baseline="0" dirty="0" smtClean="0"/>
                        <a:t> FY 2014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Budgeted</a:t>
                      </a:r>
                      <a:r>
                        <a:rPr lang="en-US" baseline="0" dirty="0" smtClean="0"/>
                        <a:t> FY2015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Salary</a:t>
                      </a:r>
                      <a:r>
                        <a:rPr lang="en-US" baseline="0" dirty="0" smtClean="0"/>
                        <a:t> Savings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$2.9M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$0.6M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$0.88M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$0.8M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Budgeted</a:t>
                      </a:r>
                      <a:r>
                        <a:rPr lang="en-US" baseline="0" dirty="0" smtClean="0"/>
                        <a:t> Lapse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-$0.7M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-$0.7M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-$2.1M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-$0.8M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Unbudgeted GLI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-$0.6M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Realized Savings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$2.2M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-$0.7M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-$1.22M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&gt;$0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5338284"/>
              </p:ext>
            </p:extLst>
          </p:nvPr>
        </p:nvGraphicFramePr>
        <p:xfrm>
          <a:off x="152400" y="3810000"/>
          <a:ext cx="8610600" cy="119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2199"/>
                <a:gridCol w="1066801"/>
                <a:gridCol w="1219200"/>
                <a:gridCol w="2057400"/>
                <a:gridCol w="1905000"/>
              </a:tblGrid>
              <a:tr h="457200">
                <a:tc>
                  <a:txBody>
                    <a:bodyPr/>
                    <a:lstStyle/>
                    <a:p>
                      <a:r>
                        <a:rPr lang="en-US" dirty="0" smtClean="0"/>
                        <a:t>Fund Balance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FY</a:t>
                      </a:r>
                      <a:r>
                        <a:rPr lang="en-US" baseline="0" dirty="0" smtClean="0"/>
                        <a:t> 2012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FY 2013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Projected</a:t>
                      </a:r>
                      <a:r>
                        <a:rPr lang="en-US" baseline="0" dirty="0" smtClean="0"/>
                        <a:t> FY 2014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Budgeted</a:t>
                      </a:r>
                      <a:r>
                        <a:rPr lang="en-US" baseline="0" dirty="0" smtClean="0"/>
                        <a:t> FY2015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Available Fund</a:t>
                      </a:r>
                      <a:r>
                        <a:rPr lang="en-US" baseline="0" dirty="0" smtClean="0"/>
                        <a:t> Balance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$7.93M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$7.93M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$3.05M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$0.23M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Utilized Fund Balance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$4.88M*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$2.82M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$0.21M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200" y="5791200"/>
            <a:ext cx="769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*$1.7M in unplanned transfer to CIP + $450K unplanned to CSA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93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Actions Underway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Hiring Slowdown</a:t>
            </a:r>
          </a:p>
          <a:p>
            <a:r>
              <a:rPr lang="en-US" dirty="0" smtClean="0"/>
              <a:t>Selective Hiring Freeze</a:t>
            </a:r>
          </a:p>
          <a:p>
            <a:r>
              <a:rPr lang="en-US" dirty="0" smtClean="0"/>
              <a:t>Health </a:t>
            </a:r>
            <a:r>
              <a:rPr lang="en-US" dirty="0"/>
              <a:t>Care </a:t>
            </a:r>
            <a:r>
              <a:rPr lang="en-US" dirty="0" smtClean="0"/>
              <a:t>Reserves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Continued </a:t>
            </a:r>
            <a:r>
              <a:rPr lang="en-US" dirty="0">
                <a:solidFill>
                  <a:srgbClr val="FF0000"/>
                </a:solidFill>
              </a:rPr>
              <a:t>Scrutiny of Operating Accounts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Review of Other Reserve Accounts</a:t>
            </a:r>
          </a:p>
        </p:txBody>
      </p:sp>
    </p:spTree>
    <p:extLst>
      <p:ext uri="{BB962C8B-B14F-4D97-AF65-F5344CB8AC3E}">
        <p14:creationId xmlns:p14="http://schemas.microsoft.com/office/powerpoint/2010/main" val="664186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Actions Taken to Address Projected Shortfall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2731455"/>
              </p:ext>
            </p:extLst>
          </p:nvPr>
        </p:nvGraphicFramePr>
        <p:xfrm>
          <a:off x="533400" y="1295400"/>
          <a:ext cx="8001000" cy="17258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6396"/>
                <a:gridCol w="3724604"/>
              </a:tblGrid>
              <a:tr h="502681">
                <a:tc>
                  <a:txBody>
                    <a:bodyPr/>
                    <a:lstStyle/>
                    <a:p>
                      <a:r>
                        <a:rPr lang="en-US" dirty="0" smtClean="0"/>
                        <a:t>Shortfall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Projected</a:t>
                      </a:r>
                      <a:r>
                        <a:rPr lang="en-US" baseline="0" dirty="0" smtClean="0"/>
                        <a:t> FY 2014</a:t>
                      </a:r>
                      <a:endParaRPr lang="en-US" dirty="0"/>
                    </a:p>
                  </a:txBody>
                  <a:tcPr/>
                </a:tc>
              </a:tr>
              <a:tr h="407730">
                <a:tc>
                  <a:txBody>
                    <a:bodyPr/>
                    <a:lstStyle/>
                    <a:p>
                      <a:r>
                        <a:rPr lang="en-US" dirty="0" smtClean="0"/>
                        <a:t>Revenue</a:t>
                      </a:r>
                      <a:r>
                        <a:rPr lang="en-US" baseline="0" dirty="0" smtClean="0"/>
                        <a:t> Shortfall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-$</a:t>
                      </a:r>
                      <a:r>
                        <a:rPr lang="en-US" dirty="0" smtClean="0"/>
                        <a:t>0.68M</a:t>
                      </a:r>
                      <a:endParaRPr lang="en-US" dirty="0"/>
                    </a:p>
                  </a:txBody>
                  <a:tcPr/>
                </a:tc>
              </a:tr>
              <a:tr h="407730">
                <a:tc>
                  <a:txBody>
                    <a:bodyPr/>
                    <a:lstStyle/>
                    <a:p>
                      <a:r>
                        <a:rPr lang="en-US" dirty="0" smtClean="0"/>
                        <a:t>Estimated Salary Savings</a:t>
                      </a:r>
                      <a:r>
                        <a:rPr lang="en-US" baseline="0" dirty="0" smtClean="0"/>
                        <a:t> Shortfall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u="sng" dirty="0" smtClean="0"/>
                        <a:t>-$</a:t>
                      </a:r>
                      <a:r>
                        <a:rPr lang="en-US" u="sng" dirty="0" smtClean="0"/>
                        <a:t>0.88M</a:t>
                      </a:r>
                      <a:endParaRPr lang="en-US" u="sng" dirty="0"/>
                    </a:p>
                  </a:txBody>
                  <a:tcPr/>
                </a:tc>
              </a:tr>
              <a:tr h="40773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Estimated</a:t>
                      </a:r>
                      <a:r>
                        <a:rPr lang="en-US" b="1" baseline="0" dirty="0" smtClean="0"/>
                        <a:t> Shortfall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-$</a:t>
                      </a:r>
                      <a:r>
                        <a:rPr lang="en-US" b="1" dirty="0" smtClean="0"/>
                        <a:t>1.56M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5134914"/>
              </p:ext>
            </p:extLst>
          </p:nvPr>
        </p:nvGraphicFramePr>
        <p:xfrm>
          <a:off x="533400" y="3200400"/>
          <a:ext cx="8001000" cy="17258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6396"/>
                <a:gridCol w="3724604"/>
              </a:tblGrid>
              <a:tr h="502681">
                <a:tc>
                  <a:txBody>
                    <a:bodyPr/>
                    <a:lstStyle/>
                    <a:p>
                      <a:r>
                        <a:rPr lang="en-US" dirty="0" smtClean="0"/>
                        <a:t>Current Actions</a:t>
                      </a:r>
                      <a:r>
                        <a:rPr lang="en-US" baseline="0" dirty="0" smtClean="0"/>
                        <a:t> to Address Shortfall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Projected</a:t>
                      </a:r>
                      <a:r>
                        <a:rPr lang="en-US" baseline="0" dirty="0" smtClean="0"/>
                        <a:t> FY 2014</a:t>
                      </a:r>
                      <a:endParaRPr lang="en-US" dirty="0"/>
                    </a:p>
                  </a:txBody>
                  <a:tcPr/>
                </a:tc>
              </a:tr>
              <a:tr h="407730">
                <a:tc>
                  <a:txBody>
                    <a:bodyPr/>
                    <a:lstStyle/>
                    <a:p>
                      <a:r>
                        <a:rPr lang="en-US" dirty="0" smtClean="0"/>
                        <a:t>10% Holdback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$0.83M</a:t>
                      </a:r>
                      <a:endParaRPr lang="en-US" dirty="0"/>
                    </a:p>
                  </a:txBody>
                  <a:tcPr/>
                </a:tc>
              </a:tr>
              <a:tr h="407730">
                <a:tc>
                  <a:txBody>
                    <a:bodyPr/>
                    <a:lstStyle/>
                    <a:p>
                      <a:r>
                        <a:rPr lang="en-US" dirty="0" smtClean="0"/>
                        <a:t>Additional</a:t>
                      </a:r>
                      <a:r>
                        <a:rPr lang="en-US" baseline="0" dirty="0" smtClean="0"/>
                        <a:t> Holdback Schools/</a:t>
                      </a:r>
                      <a:r>
                        <a:rPr lang="en-US" baseline="0" dirty="0" err="1" smtClean="0"/>
                        <a:t>Depts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$0.16M</a:t>
                      </a:r>
                      <a:endParaRPr lang="en-US" dirty="0"/>
                    </a:p>
                  </a:txBody>
                  <a:tcPr/>
                </a:tc>
              </a:tr>
              <a:tr h="40773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Total</a:t>
                      </a:r>
                      <a:r>
                        <a:rPr lang="en-US" b="1" baseline="0" dirty="0" smtClean="0"/>
                        <a:t> Actions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$0.99M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1097493"/>
              </p:ext>
            </p:extLst>
          </p:nvPr>
        </p:nvGraphicFramePr>
        <p:xfrm>
          <a:off x="533400" y="5334000"/>
          <a:ext cx="8001000" cy="38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6396"/>
                <a:gridCol w="3724604"/>
              </a:tblGrid>
              <a:tr h="381000">
                <a:tc>
                  <a:txBody>
                    <a:bodyPr/>
                    <a:lstStyle/>
                    <a:p>
                      <a:r>
                        <a:rPr lang="en-US" dirty="0" smtClean="0"/>
                        <a:t>Remaining  Projected Shortfall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</a:t>
                      </a:r>
                      <a:r>
                        <a:rPr lang="en-US" dirty="0" smtClean="0"/>
                        <a:t>0.56M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3337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Review of Reserve Accounts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Several </a:t>
            </a:r>
            <a:r>
              <a:rPr lang="en-US" dirty="0" smtClean="0"/>
              <a:t>Self-Sustaining Funds have contingency funds that are available. 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2800" dirty="0" smtClean="0"/>
              <a:t>- E-Rate				$147,029</a:t>
            </a:r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- Building Services Contingency	$300,000</a:t>
            </a:r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- Fuel Contingency			$300,000</a:t>
            </a: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433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229600" cy="944562"/>
          </a:xfrm>
        </p:spPr>
        <p:txBody>
          <a:bodyPr>
            <a:noAutofit/>
          </a:bodyPr>
          <a:lstStyle/>
          <a:p>
            <a:r>
              <a:rPr lang="en-US" sz="3200" dirty="0" smtClean="0"/>
              <a:t>Recommendations Address Projected Shortfall</a:t>
            </a:r>
            <a:endParaRPr lang="en-US" sz="32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0250558"/>
              </p:ext>
            </p:extLst>
          </p:nvPr>
        </p:nvGraphicFramePr>
        <p:xfrm>
          <a:off x="609600" y="1371600"/>
          <a:ext cx="8001000" cy="38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7400"/>
                <a:gridCol w="2133600"/>
              </a:tblGrid>
              <a:tr h="381000">
                <a:tc>
                  <a:txBody>
                    <a:bodyPr/>
                    <a:lstStyle/>
                    <a:p>
                      <a:r>
                        <a:rPr lang="en-US" dirty="0" smtClean="0"/>
                        <a:t>Remaining  Projected Shortfall (from</a:t>
                      </a:r>
                      <a:r>
                        <a:rPr lang="en-US" baseline="0" dirty="0" smtClean="0"/>
                        <a:t> April Financial Report)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</a:t>
                      </a:r>
                      <a:r>
                        <a:rPr lang="en-US" dirty="0" smtClean="0"/>
                        <a:t>561,667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005902"/>
              </p:ext>
            </p:extLst>
          </p:nvPr>
        </p:nvGraphicFramePr>
        <p:xfrm>
          <a:off x="609600" y="1981200"/>
          <a:ext cx="8001000" cy="15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7400"/>
                <a:gridCol w="2133600"/>
              </a:tblGrid>
              <a:tr h="381000">
                <a:tc>
                  <a:txBody>
                    <a:bodyPr/>
                    <a:lstStyle/>
                    <a:p>
                      <a:r>
                        <a:rPr lang="en-US" dirty="0" smtClean="0"/>
                        <a:t>Additional Recommendations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en-US" dirty="0" smtClean="0"/>
                        <a:t>Appropriate E-rate fund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smtClean="0"/>
                        <a:t>balance*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$147,029</a:t>
                      </a:r>
                      <a:endParaRPr lang="en-US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Appropriate Fuel Reserve fund</a:t>
                      </a:r>
                      <a:r>
                        <a:rPr lang="en-US" baseline="0" dirty="0" smtClean="0"/>
                        <a:t> balance**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$300,000</a:t>
                      </a:r>
                      <a:endParaRPr lang="en-US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Appropriate Building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 fund</a:t>
                      </a:r>
                      <a:r>
                        <a:rPr lang="en-US" baseline="0" dirty="0" smtClean="0"/>
                        <a:t> balance**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$300,000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046757"/>
              </p:ext>
            </p:extLst>
          </p:nvPr>
        </p:nvGraphicFramePr>
        <p:xfrm>
          <a:off x="533400" y="4191000"/>
          <a:ext cx="8001000" cy="38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7400"/>
                <a:gridCol w="2133600"/>
              </a:tblGrid>
              <a:tr h="381000">
                <a:tc>
                  <a:txBody>
                    <a:bodyPr/>
                    <a:lstStyle/>
                    <a:p>
                      <a:r>
                        <a:rPr lang="en-US" dirty="0" smtClean="0"/>
                        <a:t>Projected Remaining</a:t>
                      </a:r>
                      <a:r>
                        <a:rPr lang="en-US" baseline="0" dirty="0" smtClean="0"/>
                        <a:t> Balances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</a:t>
                      </a:r>
                      <a:r>
                        <a:rPr lang="en-US" dirty="0" smtClean="0"/>
                        <a:t>221,632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09600" y="5715000"/>
            <a:ext cx="792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*Anticipate utilizing this entire balance</a:t>
            </a:r>
          </a:p>
          <a:p>
            <a:r>
              <a:rPr lang="en-US" dirty="0" smtClean="0"/>
              <a:t>**Anticipate utilizing portions of each as needed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30612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10293</TotalTime>
  <Words>282</Words>
  <Application>Microsoft Office PowerPoint</Application>
  <PresentationFormat>On-screen Show (4:3)</PresentationFormat>
  <Paragraphs>101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1_Office Theme</vt:lpstr>
      <vt:lpstr>PowerPoint Presentation</vt:lpstr>
      <vt:lpstr>Current Year Revenue Shortfall</vt:lpstr>
      <vt:lpstr>Lapse and Fund Balance</vt:lpstr>
      <vt:lpstr>Actions Underway</vt:lpstr>
      <vt:lpstr>Actions Taken to Address Projected Shortfall</vt:lpstr>
      <vt:lpstr>Review of Reserve Accounts</vt:lpstr>
      <vt:lpstr>Recommendations Address Projected Shortfall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acps</dc:creator>
  <cp:lastModifiedBy>acps</cp:lastModifiedBy>
  <cp:revision>223</cp:revision>
  <cp:lastPrinted>2014-06-02T19:52:24Z</cp:lastPrinted>
  <dcterms:created xsi:type="dcterms:W3CDTF">2013-01-15T14:57:34Z</dcterms:created>
  <dcterms:modified xsi:type="dcterms:W3CDTF">2014-06-02T20:03:54Z</dcterms:modified>
</cp:coreProperties>
</file>